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yne"/>
      <p:regular r:id="rId14"/>
    </p:embeddedFont>
    <p:embeddedFont>
      <p:font typeface="Syne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ecter735/Machine-Learning.git" TargetMode="External"/><Relationship Id="rId1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image" Target="../media/image-6-4.svg"/><Relationship Id="rId6" Type="http://schemas.openxmlformats.org/officeDocument/2006/relationships/image" Target="../media/image-6-5.png"/><Relationship Id="rId7" Type="http://schemas.openxmlformats.org/officeDocument/2006/relationships/image" Target="../media/image-6-6.svg"/><Relationship Id="rId8" Type="http://schemas.openxmlformats.org/officeDocument/2006/relationships/image" Target="../media/image-6-7.png"/><Relationship Id="rId9" Type="http://schemas.openxmlformats.org/officeDocument/2006/relationships/image" Target="../media/image-6-8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3748"/>
            <a:ext cx="7468553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Pengembangan Dataset Karakter Hijaiyah Tulisan Tangan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525566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Tugas 1 — Pengumpulan dan Analisis Dataset Mandiri. Presentasi ini mendokumentasikan proses pembuatan dataset tulisan tangan huruf Hijaiyah (Alif–Ya), mencakup pengambilan gambar, parameter kualitas, dan statistik awal. Disusun oleh: Abdurrahman Gilang Harjuna — NIM 2310817110004.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1471"/>
            <a:ext cx="7366754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Objek Dataset &amp; Alasan Pemilihan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03013"/>
            <a:ext cx="882253" cy="882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1795" y="2203013"/>
            <a:ext cx="1898213" cy="1232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Objek: Karakter Hijaiyah (Alif–Ya)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81795" y="3560683"/>
            <a:ext cx="1898213" cy="3350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berisi lebih dari 174 foto karakter Hijaiyah tulisan tangan. Setiap foto fokus pada satu karakter untuk mempermudah anotasi dan pelabelan.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827" y="2203013"/>
            <a:ext cx="882253" cy="8822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5899" y="2203013"/>
            <a:ext cx="1898333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Keunikan Tulisan Tangan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285899" y="3252668"/>
            <a:ext cx="1898333" cy="3685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Variasi jarak detak, sedang, jauh dan setiap jarak ada terang dan gelap yang  membuat pengenalan lebih menantang dibandingkan font digital, penting untuk robustitas model.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50" y="2203013"/>
            <a:ext cx="882253" cy="8822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90121" y="2203013"/>
            <a:ext cx="18983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Implementasi Dunia Nyata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590121" y="2944654"/>
            <a:ext cx="1898333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Ditujukan untuk aplikasi pengenalan tulisan pada buku tulis, media pembelajaran mengaji, dan alat bantu bimbingan belajar berbasis AI.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272" y="2203013"/>
            <a:ext cx="882253" cy="8822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894344" y="2203013"/>
            <a:ext cx="18983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Tantangan Klasifikasi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1894344" y="2944654"/>
            <a:ext cx="1898333" cy="3015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Huruf yang mirip (mis. Ba, Ta, Tsa) menguji kemampuan model memposisikan titik dan mengenali bentuk dasar—faktor krusial untuk akurasi.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321" y="1577935"/>
            <a:ext cx="7326511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Proses Pengambilan Data — Metode &amp; Alat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665321" y="2167414"/>
            <a:ext cx="2516386" cy="3619500"/>
          </a:xfrm>
          <a:prstGeom prst="roundRect">
            <a:avLst>
              <a:gd name="adj" fmla="val 992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31652" y="2333744"/>
            <a:ext cx="195679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Metode Penulisan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31652" y="2657594"/>
            <a:ext cx="2183725" cy="143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Menulis 29 karakter Hijaiyah secara manual pada kertas putih polos. Alat: spidol/pena tinta hitam untuk kontras maksimal. Variasi gaya tangan direkam.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3313747" y="2167414"/>
            <a:ext cx="2516386" cy="3619500"/>
          </a:xfrm>
          <a:prstGeom prst="roundRect">
            <a:avLst>
              <a:gd name="adj" fmla="val 992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3480078" y="2333744"/>
            <a:ext cx="195679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Alat Tangkap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3480078" y="2657594"/>
            <a:ext cx="2183725" cy="119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Pengambilan foto menggunakan kamera smartphone (auto exposure/auto focus). HP Infinix GT 30 Pro.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62174" y="2167414"/>
            <a:ext cx="2516505" cy="3619500"/>
          </a:xfrm>
          <a:prstGeom prst="roundRect">
            <a:avLst>
              <a:gd name="adj" fmla="val 991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128504" y="2333744"/>
            <a:ext cx="2183844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Prosedur Pengambilan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28504" y="2902268"/>
            <a:ext cx="2183844" cy="2718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Penulisan manual karakter untuk variasi alami.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Pengambilan gambar satu per satu (Manual Capture) dari beberapa jarak.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Penyimpanan digital dalam format JPG/PNG dengan penamaan terstruktur untuk anotasi.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65321" y="5935504"/>
            <a:ext cx="7813358" cy="716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Catatan teknik: jaga kestabilan kamera (tripod ringkas bila tersedia), gunakan mode HDR jika kondisi kontras tinggi, dan simpan metadata (jarak, pencahayaan, penulis) untuk analisis kualitas dan augmentasi nanti.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2850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Kondisi Pengambilan &amp; Batasan Dataset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96302" y="240172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Variasi Jarak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96302" y="2919174"/>
            <a:ext cx="3361611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Dekat: detail goresan &amp; tekstur tinta.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Sedang: jarak baca normal, karakter terisolasi.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Jauh: capture satu halaman penuh untuk konteks tata letak.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35128" y="2401729"/>
            <a:ext cx="3478768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Variasi Pencahayaan &amp; Konsistensi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35128" y="3227189"/>
            <a:ext cx="3478768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Terang (Normal Exposure) dan Gelap (Low Light) termasuk untuk menguji ketahanan model.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Sudut kamera diusahakan tegak lurus (top-down).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Latar belakang: kertas putih seragam untuk mengurangi noise latar.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7724" y="6331625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Batasan penting: dataset bersifat self-collected — kontrol kualitas terbatas pada lingkungan rumah/lab. Untuk kegunaan penelitian, dokumentasikan kondisi setiap foto (jarak, pencahayaan, perangkat).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916" y="1226820"/>
            <a:ext cx="3952637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Statistik Awal Dataset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182916" y="1940719"/>
            <a:ext cx="2462927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~174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6389965" y="2710934"/>
            <a:ext cx="204870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Jumlah Foto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82916" y="3053834"/>
            <a:ext cx="2462927" cy="765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Perkiraan awal lebih dari 170 foto original, fokus pada karakter individual.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826818" y="1940719"/>
            <a:ext cx="2463046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29</a:t>
            </a:r>
            <a:endParaRPr lang="en-US" sz="4500" dirty="0"/>
          </a:p>
        </p:txBody>
      </p:sp>
      <p:sp>
        <p:nvSpPr>
          <p:cNvPr id="8" name="Text 5"/>
          <p:cNvSpPr/>
          <p:nvPr/>
        </p:nvSpPr>
        <p:spPr>
          <a:xfrm>
            <a:off x="9026366" y="2710934"/>
            <a:ext cx="206394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Cakupan Karakter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26818" y="3053834"/>
            <a:ext cx="2463046" cy="102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Mencakup seluruh huruf Hijaiyah dari Alif sampai Ya; beberapa variasi untuk tiap huruf.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470838" y="1940719"/>
            <a:ext cx="2462927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4500" dirty="0"/>
          </a:p>
        </p:txBody>
      </p:sp>
      <p:sp>
        <p:nvSpPr>
          <p:cNvPr id="11" name="Text 8"/>
          <p:cNvSpPr/>
          <p:nvPr/>
        </p:nvSpPr>
        <p:spPr>
          <a:xfrm>
            <a:off x="11677888" y="2710934"/>
            <a:ext cx="204870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 Jarak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470838" y="3053834"/>
            <a:ext cx="2462927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Dekat, Sedang, Jauh untuk variasi skala.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826818" y="4451033"/>
            <a:ext cx="2463046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4500" dirty="0"/>
          </a:p>
        </p:txBody>
      </p:sp>
      <p:sp>
        <p:nvSpPr>
          <p:cNvPr id="14" name="Text 11"/>
          <p:cNvSpPr/>
          <p:nvPr/>
        </p:nvSpPr>
        <p:spPr>
          <a:xfrm>
            <a:off x="8912066" y="5221248"/>
            <a:ext cx="2292429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 Pencahayaan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26818" y="5564148"/>
            <a:ext cx="2463046" cy="765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Terang / Gelap — menguji robustitas model terhadap perubahan eksposur.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82916" y="6492478"/>
            <a:ext cx="7750969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Kualitas gambar disesuaikan agar tajam namun efisien untuk training (resolusi terkompresi jika perlu). Langkah selanjutnya: augmentasi, pembagian train/val/test, dan proses labeling terstruktur.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325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5227" y="1956197"/>
            <a:ext cx="444257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Kesimpulan &amp; Langkah Selanjutnya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2765227" y="2536031"/>
            <a:ext cx="2221111" cy="1625441"/>
          </a:xfrm>
          <a:prstGeom prst="roundRect">
            <a:avLst>
              <a:gd name="adj" fmla="val 4500"/>
            </a:avLst>
          </a:prstGeom>
          <a:solidFill>
            <a:srgbClr val="0C0A33"/>
          </a:solidFill>
          <a:ln/>
        </p:spPr>
      </p:sp>
      <p:sp>
        <p:nvSpPr>
          <p:cNvPr id="5" name="Shape 2"/>
          <p:cNvSpPr/>
          <p:nvPr/>
        </p:nvSpPr>
        <p:spPr>
          <a:xfrm>
            <a:off x="2765227" y="2520791"/>
            <a:ext cx="2221111" cy="60960"/>
          </a:xfrm>
          <a:prstGeom prst="roundRect">
            <a:avLst>
              <a:gd name="adj" fmla="val 30170"/>
            </a:avLst>
          </a:prstGeom>
          <a:solidFill>
            <a:srgbClr val="8061FF"/>
          </a:solidFill>
          <a:ln/>
        </p:spPr>
      </p:sp>
      <p:sp>
        <p:nvSpPr>
          <p:cNvPr id="6" name="Shape 3"/>
          <p:cNvSpPr/>
          <p:nvPr/>
        </p:nvSpPr>
        <p:spPr>
          <a:xfrm>
            <a:off x="3691830" y="2352199"/>
            <a:ext cx="367784" cy="367784"/>
          </a:xfrm>
          <a:prstGeom prst="roundRect">
            <a:avLst>
              <a:gd name="adj" fmla="val 248624"/>
            </a:avLst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3802201" y="2444115"/>
            <a:ext cx="147042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2902982" y="2842498"/>
            <a:ext cx="147601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Validasi &amp; Labeling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2902982" y="3065859"/>
            <a:ext cx="1945600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Lakukan anotasi tiap gambar (label huruf, kondisi foto, meta penulis). Gunakan Roboflow atau tool serupa.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5058013" y="2536031"/>
            <a:ext cx="2221230" cy="1625441"/>
          </a:xfrm>
          <a:prstGeom prst="roundRect">
            <a:avLst>
              <a:gd name="adj" fmla="val 4500"/>
            </a:avLst>
          </a:prstGeom>
          <a:solidFill>
            <a:srgbClr val="0C0A33"/>
          </a:solidFill>
          <a:ln/>
        </p:spPr>
      </p:sp>
      <p:sp>
        <p:nvSpPr>
          <p:cNvPr id="11" name="Shape 8"/>
          <p:cNvSpPr/>
          <p:nvPr/>
        </p:nvSpPr>
        <p:spPr>
          <a:xfrm>
            <a:off x="5058013" y="2520791"/>
            <a:ext cx="2221230" cy="60960"/>
          </a:xfrm>
          <a:prstGeom prst="roundRect">
            <a:avLst>
              <a:gd name="adj" fmla="val 30170"/>
            </a:avLst>
          </a:prstGeom>
          <a:solidFill>
            <a:srgbClr val="8061FF"/>
          </a:solidFill>
          <a:ln/>
        </p:spPr>
      </p:sp>
      <p:sp>
        <p:nvSpPr>
          <p:cNvPr id="12" name="Shape 9"/>
          <p:cNvSpPr/>
          <p:nvPr/>
        </p:nvSpPr>
        <p:spPr>
          <a:xfrm>
            <a:off x="5984736" y="2352199"/>
            <a:ext cx="367784" cy="367784"/>
          </a:xfrm>
          <a:prstGeom prst="roundRect">
            <a:avLst>
              <a:gd name="adj" fmla="val 248624"/>
            </a:avLst>
          </a:prstGeom>
          <a:solidFill>
            <a:srgbClr val="8061FF"/>
          </a:solidFill>
          <a:ln/>
        </p:spPr>
      </p:sp>
      <p:sp>
        <p:nvSpPr>
          <p:cNvPr id="13" name="Text 10"/>
          <p:cNvSpPr/>
          <p:nvPr/>
        </p:nvSpPr>
        <p:spPr>
          <a:xfrm>
            <a:off x="6095107" y="2444115"/>
            <a:ext cx="147042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195768" y="2842498"/>
            <a:ext cx="1945719" cy="3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Preprocessing &amp; Augmentasi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195768" y="3246239"/>
            <a:ext cx="1945719" cy="466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Normalisasi kontras, rotasi kecil, dan variasi brightness untuk memperkuat generalisasi model.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7350919" y="2536031"/>
            <a:ext cx="2221230" cy="1625441"/>
          </a:xfrm>
          <a:prstGeom prst="roundRect">
            <a:avLst>
              <a:gd name="adj" fmla="val 4500"/>
            </a:avLst>
          </a:prstGeom>
          <a:solidFill>
            <a:srgbClr val="0C0A33"/>
          </a:solidFill>
          <a:ln/>
        </p:spPr>
      </p:sp>
      <p:sp>
        <p:nvSpPr>
          <p:cNvPr id="17" name="Shape 14"/>
          <p:cNvSpPr/>
          <p:nvPr/>
        </p:nvSpPr>
        <p:spPr>
          <a:xfrm>
            <a:off x="7350919" y="2520791"/>
            <a:ext cx="2221230" cy="60960"/>
          </a:xfrm>
          <a:prstGeom prst="roundRect">
            <a:avLst>
              <a:gd name="adj" fmla="val 30170"/>
            </a:avLst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8277642" y="2352199"/>
            <a:ext cx="367784" cy="367784"/>
          </a:xfrm>
          <a:prstGeom prst="roundRect">
            <a:avLst>
              <a:gd name="adj" fmla="val 248624"/>
            </a:avLst>
          </a:prstGeom>
          <a:solidFill>
            <a:srgbClr val="8061FF"/>
          </a:solidFill>
          <a:ln/>
        </p:spPr>
      </p:sp>
      <p:sp>
        <p:nvSpPr>
          <p:cNvPr id="19" name="Text 16"/>
          <p:cNvSpPr/>
          <p:nvPr/>
        </p:nvSpPr>
        <p:spPr>
          <a:xfrm>
            <a:off x="8388013" y="2444115"/>
            <a:ext cx="147042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7488674" y="2842498"/>
            <a:ext cx="144244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Export &amp; Integrasi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488674" y="3065859"/>
            <a:ext cx="1945719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Ekspor dataset teranotasi (COCO/PascalVOC/YOLO) untuk pelatihan model pengenalan karakter.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9643824" y="2536031"/>
            <a:ext cx="2221230" cy="1625441"/>
          </a:xfrm>
          <a:prstGeom prst="roundRect">
            <a:avLst>
              <a:gd name="adj" fmla="val 4500"/>
            </a:avLst>
          </a:prstGeom>
          <a:solidFill>
            <a:srgbClr val="0C0A33"/>
          </a:solidFill>
          <a:ln/>
        </p:spPr>
      </p:sp>
      <p:sp>
        <p:nvSpPr>
          <p:cNvPr id="23" name="Shape 20"/>
          <p:cNvSpPr/>
          <p:nvPr/>
        </p:nvSpPr>
        <p:spPr>
          <a:xfrm>
            <a:off x="9643824" y="2520791"/>
            <a:ext cx="2221230" cy="60960"/>
          </a:xfrm>
          <a:prstGeom prst="roundRect">
            <a:avLst>
              <a:gd name="adj" fmla="val 30170"/>
            </a:avLst>
          </a:prstGeom>
          <a:solidFill>
            <a:srgbClr val="8061FF"/>
          </a:solidFill>
          <a:ln/>
        </p:spPr>
      </p:sp>
      <p:sp>
        <p:nvSpPr>
          <p:cNvPr id="24" name="Shape 21"/>
          <p:cNvSpPr/>
          <p:nvPr/>
        </p:nvSpPr>
        <p:spPr>
          <a:xfrm>
            <a:off x="10570547" y="2352199"/>
            <a:ext cx="367784" cy="367784"/>
          </a:xfrm>
          <a:prstGeom prst="roundRect">
            <a:avLst>
              <a:gd name="adj" fmla="val 248624"/>
            </a:avLst>
          </a:prstGeom>
          <a:solidFill>
            <a:srgbClr val="8061FF"/>
          </a:solidFill>
          <a:ln/>
        </p:spPr>
      </p:sp>
      <p:sp>
        <p:nvSpPr>
          <p:cNvPr id="25" name="Text 22"/>
          <p:cNvSpPr/>
          <p:nvPr/>
        </p:nvSpPr>
        <p:spPr>
          <a:xfrm>
            <a:off x="10680918" y="2444115"/>
            <a:ext cx="147042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9781580" y="2842498"/>
            <a:ext cx="1945719" cy="3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Repositori &amp; Dokumentasi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9781580" y="3246239"/>
            <a:ext cx="1945719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Semua kode eksperimen, skrip preprocessing, dan dokumentasi disimpan di repositori: </a:t>
            </a:r>
            <a:pPr algn="l" indent="0" marL="0">
              <a:lnSpc>
                <a:spcPts val="1200"/>
              </a:lnSpc>
              <a:buNone/>
            </a:pPr>
            <a:r>
              <a:rPr lang="en-US" sz="9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https://github.com/Specter735/Machine-Learning.git</a:t>
            </a:r>
            <a:endParaRPr lang="en-US" sz="95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42" y="4242197"/>
            <a:ext cx="5344597" cy="3172063"/>
          </a:xfrm>
          <a:prstGeom prst="rect">
            <a:avLst/>
          </a:prstGeom>
        </p:spPr>
      </p:pic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8135" y="5017502"/>
            <a:ext cx="454984" cy="454985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8362771" y="6565731"/>
            <a:ext cx="1328556" cy="48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Export &amp; Train</a:t>
            </a:r>
            <a:endParaRPr lang="en-US" sz="1500" dirty="0"/>
          </a:p>
        </p:txBody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2462" y="5018355"/>
            <a:ext cx="454985" cy="45498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6688426" y="6565731"/>
            <a:ext cx="1328557" cy="48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Label &amp; Preprocess</a:t>
            </a:r>
            <a:endParaRPr lang="en-US" sz="1500" dirty="0"/>
          </a:p>
        </p:txBody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117" y="5018355"/>
            <a:ext cx="454985" cy="454985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986781" y="6565731"/>
            <a:ext cx="1328557" cy="48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Collect Photos</a:t>
            </a:r>
            <a:endParaRPr lang="en-US" sz="1500" dirty="0"/>
          </a:p>
        </p:txBody>
      </p:sp>
      <p:sp>
        <p:nvSpPr>
          <p:cNvPr id="35" name="Text 28"/>
          <p:cNvSpPr/>
          <p:nvPr/>
        </p:nvSpPr>
        <p:spPr>
          <a:xfrm>
            <a:off x="2765227" y="7494984"/>
            <a:ext cx="9099828" cy="31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ini sudah memenuhi kriteria tugas (self-collected, variasi kondisi, konsisten). Rekomendasi: lanjutkan ke labeling terstruktur, validasi antar-annotator, dan percobaan baseline model untuk mengevaluasi performa pengenalan karakter Hijaiyah.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65183"/>
            <a:ext cx="6801207" cy="850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Terima Kasih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837724" y="4529376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2026-02-21T01:21:58Z</dcterms:created>
  <dcterms:modified xsi:type="dcterms:W3CDTF">2026-02-21T01:21:58Z</dcterms:modified>
</cp:coreProperties>
</file>